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3"/>
  </p:sldMasterIdLst>
  <p:notesMasterIdLst>
    <p:notesMasterId r:id="rId17"/>
  </p:notesMasterIdLst>
  <p:sldIdLst>
    <p:sldId id="298" r:id="rId4"/>
    <p:sldId id="296" r:id="rId5"/>
    <p:sldId id="297" r:id="rId6"/>
    <p:sldId id="278" r:id="rId7"/>
    <p:sldId id="259" r:id="rId8"/>
    <p:sldId id="290" r:id="rId9"/>
    <p:sldId id="291" r:id="rId10"/>
    <p:sldId id="294" r:id="rId11"/>
    <p:sldId id="292" r:id="rId12"/>
    <p:sldId id="293" r:id="rId13"/>
    <p:sldId id="284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B1A2CE-7A13-7A45-85A6-DF6A90060E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22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678DDE-4110-8042-BB47-3BEC6B818886}" type="slidenum">
              <a:rPr lang="en-US"/>
              <a:pPr/>
              <a:t>4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2BF4F4-6D2C-3D47-B05C-32A4A2822742}" type="slidenum">
              <a:rPr lang="en-US"/>
              <a:pPr/>
              <a:t>13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2234F2-3EB0-4640-BB59-53D2965F2977}" type="slidenum">
              <a:rPr lang="en-US"/>
              <a:pPr/>
              <a:t>5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B6E78-B9B5-B849-A121-4C690BA48E6E}" type="slidenum">
              <a:rPr lang="en-US"/>
              <a:pPr/>
              <a:t>6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B6E78-B9B5-B849-A121-4C690BA48E6E}" type="slidenum">
              <a:rPr lang="en-US"/>
              <a:pPr/>
              <a:t>7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B6E78-B9B5-B849-A121-4C690BA48E6E}" type="slidenum">
              <a:rPr lang="en-US"/>
              <a:pPr/>
              <a:t>8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B6E78-B9B5-B849-A121-4C690BA48E6E}" type="slidenum">
              <a:rPr lang="en-US"/>
              <a:pPr/>
              <a:t>9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B6E78-B9B5-B849-A121-4C690BA48E6E}" type="slidenum">
              <a:rPr lang="en-US"/>
              <a:pPr/>
              <a:t>10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206C08-9AB7-1049-8893-8C74829CBA6F}" type="slidenum">
              <a:rPr lang="en-US"/>
              <a:pPr/>
              <a:t>11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7120CD-F141-9645-937B-C55FCA63D40E}" type="slidenum">
              <a:rPr lang="en-US"/>
              <a:pPr/>
              <a:t>12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01DEA9-1307-8C4F-AABC-16D3664239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BC4D-1421-7940-87BB-20F7A3D88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BA8335F-C11A-5E40-A201-4576CEC6A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3D31-CACD-B345-9A9D-228D9E26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FB6DCC1-7881-B24B-89A5-445B71C095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CED2-C4CD-BE4F-8D14-83D1CB3C3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DAB9-BE14-5247-9139-77A0607F8B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6E436-8750-E744-8036-0D60CDDFD2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BC1C-7254-A642-86C5-C33355D36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AFB292-0F50-EA45-9542-F6D3229A1E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1F-A1B9-BB40-B9F2-FC4AC34E74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24B13E2-D5EA-F449-A43C-A81D8F70D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pen to the Notes section of your Writer’s Notebook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reliable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967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95463"/>
            <a:ext cx="8196263" cy="4833937"/>
          </a:xfrm>
        </p:spPr>
        <p:txBody>
          <a:bodyPr>
            <a:normAutofit/>
          </a:bodyPr>
          <a:lstStyle/>
          <a:p>
            <a:pPr marL="45720" indent="0">
              <a:lnSpc>
                <a:spcPct val="8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P</a:t>
            </a:r>
            <a:r>
              <a:rPr lang="en-US" sz="2400" b="1" dirty="0" smtClean="0"/>
              <a:t>urpose</a:t>
            </a:r>
            <a:r>
              <a:rPr lang="en-US" sz="2400" b="1" dirty="0"/>
              <a:t>/Point of </a:t>
            </a:r>
            <a:r>
              <a:rPr lang="en-US" sz="2400" b="1" dirty="0" smtClean="0"/>
              <a:t>View</a:t>
            </a:r>
          </a:p>
          <a:p>
            <a:pPr marL="45720" indent="0">
              <a:lnSpc>
                <a:spcPct val="80000"/>
              </a:lnSpc>
              <a:buNone/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dirty="0"/>
              <a:t>Is this fact or opinion</a:t>
            </a:r>
            <a:r>
              <a:rPr lang="en-US" dirty="0" smtClean="0"/>
              <a:t>?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Is it biased?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Does the author have a personal stake in this issue?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Is the author </a:t>
            </a:r>
            <a:r>
              <a:rPr lang="en-US" dirty="0"/>
              <a:t>trying to sell you something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Credibility: Is It </a:t>
            </a:r>
            <a:r>
              <a:rPr lang="en-US" sz="4800" dirty="0">
                <a:solidFill>
                  <a:srgbClr val="FF0000"/>
                </a:solidFill>
              </a:rPr>
              <a:t>CRAP</a:t>
            </a:r>
            <a:r>
              <a:rPr lang="en-US" sz="4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0952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Political Interests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buFont typeface="Wingdings" charset="0"/>
              <a:buNone/>
            </a:pPr>
            <a:r>
              <a:rPr lang="en-US" dirty="0" smtClean="0"/>
              <a:t>Example: Rush Limbaugh, a Republican talk-radio host, criticizing President Obama, a Democrat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r>
              <a:rPr lang="en-US" sz="2400" b="1" dirty="0">
                <a:solidFill>
                  <a:srgbClr val="FF0000"/>
                </a:solidFill>
              </a:rPr>
              <a:t>Financial Interests</a:t>
            </a:r>
            <a:endParaRPr lang="en-US" sz="2400" dirty="0"/>
          </a:p>
          <a:p>
            <a:pPr>
              <a:buFont typeface="Wingdings" charset="0"/>
              <a:buNone/>
            </a:pPr>
            <a:r>
              <a:rPr lang="en-US" dirty="0"/>
              <a:t>Example: Toyota Today Magazine rating its Toyota cars as the best in its class based on some specifications outlined by them</a:t>
            </a:r>
          </a:p>
          <a:p>
            <a:pPr>
              <a:buFont typeface="Wingdings" charset="0"/>
              <a:buNone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Examples of </a:t>
            </a:r>
            <a:r>
              <a:rPr lang="en-US" sz="4800" dirty="0"/>
              <a:t>bias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Anonymity</a:t>
            </a:r>
            <a:r>
              <a:rPr lang="en-US" dirty="0"/>
              <a:t> – no author </a:t>
            </a:r>
            <a:r>
              <a:rPr lang="en-US" dirty="0" smtClean="0"/>
              <a:t>listed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Negative reviews</a:t>
            </a:r>
            <a:r>
              <a:rPr lang="en-US" dirty="0"/>
              <a:t> by other sources</a:t>
            </a:r>
          </a:p>
          <a:p>
            <a:r>
              <a:rPr lang="en-US" dirty="0">
                <a:solidFill>
                  <a:srgbClr val="FF0000"/>
                </a:solidFill>
              </a:rPr>
              <a:t>Misspelled </a:t>
            </a:r>
            <a:r>
              <a:rPr lang="en-US" dirty="0"/>
              <a:t>words and poor grammar</a:t>
            </a:r>
          </a:p>
          <a:p>
            <a:r>
              <a:rPr lang="en-US" dirty="0">
                <a:solidFill>
                  <a:srgbClr val="FF0000"/>
                </a:solidFill>
              </a:rPr>
              <a:t>Vague or sweeping</a:t>
            </a:r>
            <a:r>
              <a:rPr lang="en-US" dirty="0"/>
              <a:t> generalizations</a:t>
            </a:r>
          </a:p>
          <a:p>
            <a:r>
              <a:rPr lang="en-US" dirty="0">
                <a:solidFill>
                  <a:srgbClr val="FF0000"/>
                </a:solidFill>
              </a:rPr>
              <a:t>One-sided viewpoint</a:t>
            </a:r>
            <a:r>
              <a:rPr lang="en-US" dirty="0"/>
              <a:t> that does not address an opposing </a:t>
            </a:r>
            <a:r>
              <a:rPr lang="en-US" dirty="0" smtClean="0"/>
              <a:t>side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Crazy or inflammatory </a:t>
            </a:r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Red </a:t>
            </a:r>
            <a:r>
              <a:rPr lang="en-US" sz="4800" dirty="0" smtClean="0"/>
              <a:t>Flags</a:t>
            </a:r>
            <a:endParaRPr lang="en-US" sz="4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826375" cy="4724400"/>
          </a:xfrm>
        </p:spPr>
        <p:txBody>
          <a:bodyPr>
            <a:normAutofit/>
          </a:bodyPr>
          <a:lstStyle/>
          <a:p>
            <a:r>
              <a:rPr lang="en-US" dirty="0"/>
              <a:t>Just like in the real world, the internet is full of crazy people and ideas.  </a:t>
            </a:r>
          </a:p>
          <a:p>
            <a:endParaRPr lang="en-US" dirty="0"/>
          </a:p>
          <a:p>
            <a:r>
              <a:rPr lang="en-US" dirty="0" smtClean="0"/>
              <a:t>It’s </a:t>
            </a:r>
            <a:r>
              <a:rPr lang="en-US" dirty="0"/>
              <a:t>more and more important that YOU be able to decide what you will and will not believe.</a:t>
            </a:r>
          </a:p>
          <a:p>
            <a:endParaRPr lang="en-US" dirty="0"/>
          </a:p>
          <a:p>
            <a:r>
              <a:rPr lang="en-US" dirty="0"/>
              <a:t>Always question your sources!!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reality check</a:t>
            </a:r>
            <a:endParaRPr lang="en-US" sz="4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>
                <a:latin typeface="Corbel" charset="0"/>
              </a:rPr>
              <a:t>The information comes from an author or site that is associated with </a:t>
            </a:r>
            <a:r>
              <a:rPr lang="en-US" sz="2400" dirty="0">
                <a:solidFill>
                  <a:srgbClr val="FF0000"/>
                </a:solidFill>
                <a:latin typeface="Corbel" charset="0"/>
              </a:rPr>
              <a:t>an established organization</a:t>
            </a:r>
            <a:r>
              <a:rPr lang="en-US" sz="2400" dirty="0">
                <a:latin typeface="Corbel" charset="0"/>
              </a:rPr>
              <a:t>. </a:t>
            </a:r>
            <a:r>
              <a:rPr lang="en-US" sz="2400" dirty="0" smtClean="0">
                <a:latin typeface="Corbel" charset="0"/>
              </a:rPr>
              <a:t>It’s </a:t>
            </a:r>
            <a:r>
              <a:rPr lang="en-US" sz="2400" dirty="0">
                <a:latin typeface="Corbel" charset="0"/>
              </a:rPr>
              <a:t>all about reputation!</a:t>
            </a:r>
          </a:p>
          <a:p>
            <a:pPr lvl="1"/>
            <a:r>
              <a:rPr lang="en-US" sz="2400" dirty="0" smtClean="0">
                <a:latin typeface="Corbel" charset="0"/>
              </a:rPr>
              <a:t>Generally, </a:t>
            </a:r>
            <a:r>
              <a:rPr lang="en-US" sz="2400" dirty="0">
                <a:solidFill>
                  <a:srgbClr val="FF0000"/>
                </a:solidFill>
                <a:latin typeface="Corbel" charset="0"/>
              </a:rPr>
              <a:t>newspapers or news organizations </a:t>
            </a:r>
            <a:r>
              <a:rPr lang="en-US" sz="2400" dirty="0">
                <a:latin typeface="Corbel" charset="0"/>
              </a:rPr>
              <a:t>are reliable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Corbel" charset="0"/>
              </a:rPr>
              <a:t>Universities</a:t>
            </a:r>
            <a:r>
              <a:rPr lang="en-US" sz="2400" dirty="0">
                <a:latin typeface="Corbel" charset="0"/>
              </a:rPr>
              <a:t> are usually a really good </a:t>
            </a:r>
            <a:r>
              <a:rPr lang="en-US" sz="2400" dirty="0" smtClean="0">
                <a:latin typeface="Corbel" charset="0"/>
              </a:rPr>
              <a:t>source </a:t>
            </a:r>
            <a:endParaRPr lang="en-US" sz="2400" dirty="0">
              <a:latin typeface="Corbel" charset="0"/>
            </a:endParaRPr>
          </a:p>
          <a:p>
            <a:pPr lvl="1"/>
            <a:r>
              <a:rPr lang="en-US" sz="2400" dirty="0">
                <a:latin typeface="Corbel" charset="0"/>
              </a:rPr>
              <a:t>Other organizations could be acceptable if it is </a:t>
            </a:r>
            <a:r>
              <a:rPr lang="en-US" sz="2400" dirty="0">
                <a:solidFill>
                  <a:srgbClr val="FF0000"/>
                </a:solidFill>
                <a:latin typeface="Corbel" charset="0"/>
              </a:rPr>
              <a:t>relevant </a:t>
            </a:r>
            <a:r>
              <a:rPr lang="en-US" sz="2400" dirty="0">
                <a:latin typeface="Corbel" charset="0"/>
              </a:rPr>
              <a:t>to the </a:t>
            </a:r>
            <a:r>
              <a:rPr lang="en-US" sz="2400" dirty="0" smtClean="0">
                <a:latin typeface="Corbel" charset="0"/>
              </a:rPr>
              <a:t>research</a:t>
            </a:r>
            <a:endParaRPr lang="en-US" sz="2400" dirty="0">
              <a:latin typeface="Corbe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qualities </a:t>
            </a:r>
            <a:r>
              <a:rPr lang="en-US" sz="3600" dirty="0"/>
              <a:t>of a reliable </a:t>
            </a:r>
            <a:r>
              <a:rPr lang="en-US" sz="3600" dirty="0" smtClean="0"/>
              <a:t>source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57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Corbel" charset="0"/>
              </a:rPr>
              <a:t>The information involves </a:t>
            </a:r>
            <a:r>
              <a:rPr lang="en-US" sz="2400" dirty="0">
                <a:solidFill>
                  <a:srgbClr val="FF0000"/>
                </a:solidFill>
                <a:latin typeface="Corbel" charset="0"/>
              </a:rPr>
              <a:t>primary sources</a:t>
            </a:r>
            <a:r>
              <a:rPr lang="en-US" sz="2400" dirty="0">
                <a:latin typeface="Corbel" charset="0"/>
              </a:rPr>
              <a:t>: relevant interviews, documents, etc.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orbel" charset="0"/>
              </a:rPr>
              <a:t>The source of the information is </a:t>
            </a:r>
            <a:r>
              <a:rPr lang="en-US" sz="2400" dirty="0">
                <a:solidFill>
                  <a:srgbClr val="FF0000"/>
                </a:solidFill>
                <a:latin typeface="Corbel" charset="0"/>
              </a:rPr>
              <a:t>clear</a:t>
            </a:r>
            <a:r>
              <a:rPr lang="en-US" sz="2400" dirty="0">
                <a:latin typeface="Corbel" charset="0"/>
              </a:rPr>
              <a:t> and can be easily cross referenced so that people can </a:t>
            </a:r>
            <a:r>
              <a:rPr lang="en-US" sz="2400" dirty="0">
                <a:solidFill>
                  <a:srgbClr val="FF0000"/>
                </a:solidFill>
                <a:latin typeface="Corbel" charset="0"/>
              </a:rPr>
              <a:t>check its accuracy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orbel" charset="0"/>
              </a:rPr>
              <a:t>On the internet, </a:t>
            </a:r>
            <a:r>
              <a:rPr lang="en-US" sz="2400" dirty="0">
                <a:solidFill>
                  <a:srgbClr val="FF0000"/>
                </a:solidFill>
                <a:latin typeface="Corbel" charset="0"/>
              </a:rPr>
              <a:t>.</a:t>
            </a:r>
            <a:r>
              <a:rPr lang="en-US" sz="2400" dirty="0" err="1">
                <a:solidFill>
                  <a:srgbClr val="FF0000"/>
                </a:solidFill>
                <a:latin typeface="Corbel" charset="0"/>
              </a:rPr>
              <a:t>gov</a:t>
            </a:r>
            <a:r>
              <a:rPr lang="en-US" sz="2400" dirty="0">
                <a:solidFill>
                  <a:srgbClr val="FF0000"/>
                </a:solidFill>
                <a:latin typeface="Corbel" charset="0"/>
              </a:rPr>
              <a:t> </a:t>
            </a:r>
            <a:r>
              <a:rPr lang="en-US" sz="2400" dirty="0">
                <a:latin typeface="Corbel" charset="0"/>
              </a:rPr>
              <a:t>and </a:t>
            </a:r>
            <a:r>
              <a:rPr lang="en-US" sz="2400" dirty="0">
                <a:solidFill>
                  <a:srgbClr val="FF0000"/>
                </a:solidFill>
                <a:latin typeface="Corbel" charset="0"/>
              </a:rPr>
              <a:t>.</a:t>
            </a:r>
            <a:r>
              <a:rPr lang="en-US" sz="2400" dirty="0" err="1">
                <a:solidFill>
                  <a:srgbClr val="FF0000"/>
                </a:solidFill>
                <a:latin typeface="Corbel" charset="0"/>
              </a:rPr>
              <a:t>edu</a:t>
            </a:r>
            <a:r>
              <a:rPr lang="en-US" sz="2400" dirty="0">
                <a:solidFill>
                  <a:srgbClr val="FF0000"/>
                </a:solidFill>
                <a:latin typeface="Corbel" charset="0"/>
              </a:rPr>
              <a:t> </a:t>
            </a:r>
            <a:r>
              <a:rPr lang="en-US" sz="2400" dirty="0">
                <a:latin typeface="Corbel" charset="0"/>
              </a:rPr>
              <a:t>site are usually </a:t>
            </a:r>
            <a:r>
              <a:rPr lang="en-US" sz="2400" dirty="0" smtClean="0">
                <a:latin typeface="Corbel" charset="0"/>
              </a:rPr>
              <a:t>reliable</a:t>
            </a:r>
            <a:endParaRPr lang="en-US" sz="2400" dirty="0">
              <a:latin typeface="Corbel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Corbel" charset="0"/>
              </a:rPr>
              <a:t>Many schools pay for </a:t>
            </a:r>
            <a:r>
              <a:rPr lang="en-US" sz="2400" dirty="0">
                <a:solidFill>
                  <a:srgbClr val="FF0000"/>
                </a:solidFill>
                <a:latin typeface="Corbel" charset="0"/>
              </a:rPr>
              <a:t>search engines </a:t>
            </a:r>
            <a:r>
              <a:rPr lang="en-US" sz="2400" dirty="0">
                <a:latin typeface="Corbel" charset="0"/>
              </a:rPr>
              <a:t>that only include reliable </a:t>
            </a:r>
            <a:r>
              <a:rPr lang="en-US" sz="2400" dirty="0" smtClean="0">
                <a:latin typeface="Corbel" charset="0"/>
              </a:rPr>
              <a:t>sources – </a:t>
            </a:r>
            <a:r>
              <a:rPr lang="en-US" sz="2400" dirty="0">
                <a:latin typeface="Corbel" charset="0"/>
              </a:rPr>
              <a:t>Western uses </a:t>
            </a:r>
            <a:r>
              <a:rPr lang="en-US" sz="2400" dirty="0" smtClean="0">
                <a:latin typeface="Corbel" charset="0"/>
              </a:rPr>
              <a:t>EBSCO</a:t>
            </a:r>
            <a:endParaRPr lang="en-US" sz="2400" dirty="0">
              <a:latin typeface="Corbe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qualities </a:t>
            </a:r>
            <a:r>
              <a:rPr lang="en-US" sz="3600" dirty="0"/>
              <a:t>of a reliable </a:t>
            </a:r>
            <a:r>
              <a:rPr lang="en-US" sz="3600" dirty="0" smtClean="0"/>
              <a:t>source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855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4000" dirty="0"/>
          </a:p>
          <a:p>
            <a:r>
              <a:rPr lang="en-US" sz="3600" dirty="0"/>
              <a:t>Usefulness</a:t>
            </a:r>
          </a:p>
          <a:p>
            <a:r>
              <a:rPr lang="en-US" sz="3600" dirty="0"/>
              <a:t>Credibility</a:t>
            </a:r>
          </a:p>
          <a:p>
            <a:r>
              <a:rPr lang="en-US" sz="3600" dirty="0"/>
              <a:t>Bias</a:t>
            </a:r>
          </a:p>
          <a:p>
            <a:endParaRPr lang="en-US" sz="4000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Evaluating the source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  <a:cs typeface="Franklin Gothic Book"/>
              </a:rPr>
              <a:t>Your purpose</a:t>
            </a:r>
            <a:r>
              <a:rPr lang="en-US" sz="2400" b="1" dirty="0">
                <a:cs typeface="Franklin Gothic Book"/>
              </a:rPr>
              <a:t>: </a:t>
            </a:r>
            <a:endParaRPr lang="en-US" sz="2400" b="1" dirty="0" smtClean="0">
              <a:cs typeface="Franklin Gothic Book"/>
            </a:endParaRPr>
          </a:p>
          <a:p>
            <a:pPr lvl="1"/>
            <a:r>
              <a:rPr lang="en-US" sz="2000" dirty="0" smtClean="0">
                <a:cs typeface="Franklin Gothic Book"/>
              </a:rPr>
              <a:t>What does this </a:t>
            </a:r>
            <a:r>
              <a:rPr lang="en-US" sz="2000" dirty="0">
                <a:cs typeface="Franklin Gothic Book"/>
              </a:rPr>
              <a:t>source add to your </a:t>
            </a:r>
            <a:r>
              <a:rPr lang="en-US" sz="2000" dirty="0" smtClean="0">
                <a:cs typeface="Franklin Gothic Book"/>
              </a:rPr>
              <a:t>research?</a:t>
            </a:r>
          </a:p>
          <a:p>
            <a:pPr lvl="1"/>
            <a:r>
              <a:rPr lang="en-US" sz="2000" dirty="0" smtClean="0">
                <a:cs typeface="Franklin Gothic Book"/>
              </a:rPr>
              <a:t>Does it </a:t>
            </a:r>
            <a:r>
              <a:rPr lang="en-US" sz="2000" dirty="0">
                <a:cs typeface="Franklin Gothic Book"/>
              </a:rPr>
              <a:t>help support a major </a:t>
            </a:r>
            <a:r>
              <a:rPr lang="en-US" sz="2000" dirty="0" smtClean="0">
                <a:cs typeface="Franklin Gothic Book"/>
              </a:rPr>
              <a:t>point you are trying to make?</a:t>
            </a:r>
          </a:p>
          <a:p>
            <a:pPr lvl="1"/>
            <a:r>
              <a:rPr lang="en-US" sz="2000" dirty="0" smtClean="0">
                <a:cs typeface="Franklin Gothic Book"/>
              </a:rPr>
              <a:t>Is the information specific enough?</a:t>
            </a:r>
            <a:endParaRPr lang="en-US" sz="2000" dirty="0">
              <a:cs typeface="Franklin Gothic Book"/>
            </a:endParaRPr>
          </a:p>
          <a:p>
            <a:pPr lvl="1"/>
            <a:r>
              <a:rPr lang="en-US" sz="2000" dirty="0" smtClean="0">
                <a:cs typeface="Franklin Gothic Book"/>
              </a:rPr>
              <a:t>Does it demonstrate that you have done thorough research?</a:t>
            </a:r>
            <a:endParaRPr lang="en-US" sz="2000" dirty="0">
              <a:cs typeface="Franklin Gothic Book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Usefulness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95463"/>
            <a:ext cx="8196263" cy="4833937"/>
          </a:xfrm>
        </p:spPr>
        <p:txBody>
          <a:bodyPr>
            <a:normAutofit/>
          </a:bodyPr>
          <a:lstStyle/>
          <a:p>
            <a:pPr marL="45720" indent="0">
              <a:lnSpc>
                <a:spcPct val="80000"/>
              </a:lnSpc>
              <a:buNone/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CRAP</a:t>
            </a:r>
            <a:r>
              <a:rPr lang="en-US" sz="2400" dirty="0" smtClean="0"/>
              <a:t> test judges a source based on four categories: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urrency</a:t>
            </a: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R</a:t>
            </a:r>
            <a:r>
              <a:rPr lang="en-US" sz="2400" dirty="0" smtClean="0"/>
              <a:t>eliability</a:t>
            </a: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uthority</a:t>
            </a: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</a:rPr>
              <a:t>P</a:t>
            </a:r>
            <a:r>
              <a:rPr lang="en-US" sz="2400" dirty="0"/>
              <a:t>urpose/Point of </a:t>
            </a:r>
            <a:r>
              <a:rPr lang="en-US" sz="2400" dirty="0" smtClean="0"/>
              <a:t>View</a:t>
            </a:r>
            <a:endParaRPr lang="en-US" sz="2400" dirty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Credibility: Is </a:t>
            </a:r>
            <a:r>
              <a:rPr lang="en-US" sz="4800" dirty="0"/>
              <a:t>It </a:t>
            </a:r>
            <a:r>
              <a:rPr lang="en-US" sz="4800" dirty="0">
                <a:solidFill>
                  <a:srgbClr val="FF0000"/>
                </a:solidFill>
              </a:rPr>
              <a:t>CRAP</a:t>
            </a:r>
            <a:r>
              <a:rPr lang="en-US" sz="4800" dirty="0"/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95463"/>
            <a:ext cx="8196263" cy="4833937"/>
          </a:xfrm>
        </p:spPr>
        <p:txBody>
          <a:bodyPr>
            <a:normAutofit/>
          </a:bodyPr>
          <a:lstStyle/>
          <a:p>
            <a:pPr marL="45720" indent="0">
              <a:lnSpc>
                <a:spcPct val="8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/>
              <a:t>urrency</a:t>
            </a:r>
          </a:p>
          <a:p>
            <a:pPr marL="45720" indent="0">
              <a:lnSpc>
                <a:spcPct val="80000"/>
              </a:lnSpc>
              <a:buNone/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dirty="0"/>
              <a:t>How recent is the information? </a:t>
            </a:r>
          </a:p>
          <a:p>
            <a:pPr>
              <a:lnSpc>
                <a:spcPct val="80000"/>
              </a:lnSpc>
            </a:pPr>
            <a:r>
              <a:rPr lang="en-US" dirty="0"/>
              <a:t>How recently has the website been updated? </a:t>
            </a:r>
          </a:p>
          <a:p>
            <a:pPr>
              <a:lnSpc>
                <a:spcPct val="80000"/>
              </a:lnSpc>
            </a:pPr>
            <a:r>
              <a:rPr lang="en-US" dirty="0"/>
              <a:t>Is it current enough for your topic</a:t>
            </a:r>
            <a:r>
              <a:rPr lang="en-US" dirty="0" smtClean="0"/>
              <a:t>?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Credibility: Is It </a:t>
            </a:r>
            <a:r>
              <a:rPr lang="en-US" sz="4800" dirty="0">
                <a:solidFill>
                  <a:srgbClr val="FF0000"/>
                </a:solidFill>
              </a:rPr>
              <a:t>CRAP</a:t>
            </a:r>
            <a:r>
              <a:rPr lang="en-US" sz="4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7335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95463"/>
            <a:ext cx="8196263" cy="4833937"/>
          </a:xfrm>
        </p:spPr>
        <p:txBody>
          <a:bodyPr>
            <a:normAutofit/>
          </a:bodyPr>
          <a:lstStyle/>
          <a:p>
            <a:pPr marL="45720" indent="0">
              <a:lnSpc>
                <a:spcPct val="8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R</a:t>
            </a:r>
            <a:r>
              <a:rPr lang="en-US" sz="2400" b="1" dirty="0" smtClean="0"/>
              <a:t>eliability</a:t>
            </a:r>
          </a:p>
          <a:p>
            <a:pPr marL="45720" indent="0">
              <a:lnSpc>
                <a:spcPct val="80000"/>
              </a:lnSpc>
              <a:buNone/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dirty="0"/>
              <a:t>What kind of information is included in the resource? </a:t>
            </a:r>
          </a:p>
          <a:p>
            <a:pPr>
              <a:lnSpc>
                <a:spcPct val="80000"/>
              </a:lnSpc>
            </a:pPr>
            <a:r>
              <a:rPr lang="en-US" dirty="0"/>
              <a:t>Is </a:t>
            </a:r>
            <a:r>
              <a:rPr lang="en-US" dirty="0" smtClean="0"/>
              <a:t>the content mostly opinion, or is it just the facts?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Is the information balanced</a:t>
            </a:r>
            <a:r>
              <a:rPr lang="en-US" dirty="0"/>
              <a:t>? </a:t>
            </a:r>
          </a:p>
          <a:p>
            <a:pPr>
              <a:lnSpc>
                <a:spcPct val="80000"/>
              </a:lnSpc>
            </a:pPr>
            <a:r>
              <a:rPr lang="en-US" dirty="0"/>
              <a:t>Does the creator provide references or sources for data or quotations? </a:t>
            </a:r>
            <a:endParaRPr lang="en-US" dirty="0" smtClean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Credibility: Is It </a:t>
            </a:r>
            <a:r>
              <a:rPr lang="en-US" sz="4800" dirty="0">
                <a:solidFill>
                  <a:srgbClr val="FF0000"/>
                </a:solidFill>
              </a:rPr>
              <a:t>CRAP</a:t>
            </a:r>
            <a:r>
              <a:rPr lang="en-US" sz="4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2786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95463"/>
            <a:ext cx="8196263" cy="4833937"/>
          </a:xfrm>
        </p:spPr>
        <p:txBody>
          <a:bodyPr>
            <a:normAutofit/>
          </a:bodyPr>
          <a:lstStyle/>
          <a:p>
            <a:pPr marL="45720" indent="0">
              <a:lnSpc>
                <a:spcPct val="8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en-US" sz="2400" b="1" dirty="0" smtClean="0"/>
              <a:t>uthority</a:t>
            </a:r>
          </a:p>
          <a:p>
            <a:pPr marL="45720" indent="0">
              <a:lnSpc>
                <a:spcPct val="80000"/>
              </a:lnSpc>
              <a:buNone/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dirty="0"/>
              <a:t>Who is the creator or author? </a:t>
            </a:r>
          </a:p>
          <a:p>
            <a:pPr>
              <a:lnSpc>
                <a:spcPct val="80000"/>
              </a:lnSpc>
            </a:pPr>
            <a:r>
              <a:rPr lang="en-US" dirty="0"/>
              <a:t>What are </a:t>
            </a:r>
            <a:r>
              <a:rPr lang="en-US" dirty="0" smtClean="0"/>
              <a:t>that person’s credentials</a:t>
            </a:r>
            <a:r>
              <a:rPr lang="en-US" dirty="0"/>
              <a:t>? </a:t>
            </a:r>
          </a:p>
          <a:p>
            <a:pPr>
              <a:lnSpc>
                <a:spcPct val="80000"/>
              </a:lnSpc>
            </a:pPr>
            <a:r>
              <a:rPr lang="en-US" dirty="0"/>
              <a:t>Who is the </a:t>
            </a:r>
            <a:r>
              <a:rPr lang="en-US" dirty="0" smtClean="0"/>
              <a:t>publisher </a:t>
            </a:r>
            <a:r>
              <a:rPr lang="en-US" dirty="0"/>
              <a:t>or sponsor? </a:t>
            </a:r>
          </a:p>
          <a:p>
            <a:pPr>
              <a:lnSpc>
                <a:spcPct val="80000"/>
              </a:lnSpc>
            </a:pPr>
            <a:r>
              <a:rPr lang="en-US" dirty="0"/>
              <a:t>Are they reputable? </a:t>
            </a:r>
          </a:p>
          <a:p>
            <a:pPr>
              <a:lnSpc>
                <a:spcPct val="80000"/>
              </a:lnSpc>
            </a:pPr>
            <a:r>
              <a:rPr lang="en-US" dirty="0"/>
              <a:t>What is the publisher’s interest (if any) in this information? </a:t>
            </a:r>
          </a:p>
          <a:p>
            <a:pPr>
              <a:lnSpc>
                <a:spcPct val="80000"/>
              </a:lnSpc>
            </a:pPr>
            <a:r>
              <a:rPr lang="en-US" dirty="0"/>
              <a:t>Are there advertisements on the website? </a:t>
            </a:r>
            <a:endParaRPr lang="en-US" dirty="0" smtClean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Credibility: Is It </a:t>
            </a:r>
            <a:r>
              <a:rPr lang="en-US" sz="4800" dirty="0">
                <a:solidFill>
                  <a:srgbClr val="FF0000"/>
                </a:solidFill>
              </a:rPr>
              <a:t>CRAP</a:t>
            </a:r>
            <a:r>
              <a:rPr lang="en-US" sz="4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8669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75A5C9A8B4674EBCB2E61D89F2B133" ma:contentTypeVersion="0" ma:contentTypeDescription="Create a new document." ma:contentTypeScope="" ma:versionID="10d1efa8b4ec05b520ec415797c227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45E4CA7-CA60-48FB-9751-02535FB667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AE500D-E63D-4448-8A33-CF6BE55CBB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651</TotalTime>
  <Words>500</Words>
  <Application>Microsoft Office PowerPoint</Application>
  <PresentationFormat>On-screen Show (4:3)</PresentationFormat>
  <Paragraphs>88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Grid</vt:lpstr>
      <vt:lpstr>Choosing reliable sources</vt:lpstr>
      <vt:lpstr>qualities of a reliable source</vt:lpstr>
      <vt:lpstr>qualities of a reliable source</vt:lpstr>
      <vt:lpstr>Evaluating the source</vt:lpstr>
      <vt:lpstr>Usefulness</vt:lpstr>
      <vt:lpstr>Credibility: Is It CRAP?</vt:lpstr>
      <vt:lpstr>Credibility: Is It CRAP?</vt:lpstr>
      <vt:lpstr>Credibility: Is It CRAP?</vt:lpstr>
      <vt:lpstr>Credibility: Is It CRAP?</vt:lpstr>
      <vt:lpstr>Credibility: Is It CRAP?</vt:lpstr>
      <vt:lpstr>Examples of bias</vt:lpstr>
      <vt:lpstr>Red Flags</vt:lpstr>
      <vt:lpstr>reality check</vt:lpstr>
    </vt:vector>
  </TitlesOfParts>
  <Company>The School District of Greenville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Source Credibility and Bias</dc:title>
  <dc:creator>Greenville Schools</dc:creator>
  <cp:lastModifiedBy>Criner, Wendy</cp:lastModifiedBy>
  <cp:revision>24</cp:revision>
  <dcterms:created xsi:type="dcterms:W3CDTF">2010-01-12T16:07:14Z</dcterms:created>
  <dcterms:modified xsi:type="dcterms:W3CDTF">2013-10-31T17:01:25Z</dcterms:modified>
</cp:coreProperties>
</file>