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8" r:id="rId3"/>
    <p:sldId id="290" r:id="rId4"/>
    <p:sldId id="291" r:id="rId5"/>
    <p:sldId id="292" r:id="rId6"/>
    <p:sldId id="259" r:id="rId7"/>
    <p:sldId id="260" r:id="rId8"/>
    <p:sldId id="267" r:id="rId9"/>
    <p:sldId id="268" r:id="rId10"/>
    <p:sldId id="261" r:id="rId11"/>
    <p:sldId id="269" r:id="rId12"/>
    <p:sldId id="262" r:id="rId13"/>
    <p:sldId id="263" r:id="rId14"/>
    <p:sldId id="264" r:id="rId15"/>
    <p:sldId id="265" r:id="rId16"/>
    <p:sldId id="266" r:id="rId17"/>
    <p:sldId id="289" r:id="rId18"/>
    <p:sldId id="270" r:id="rId19"/>
    <p:sldId id="280" r:id="rId20"/>
    <p:sldId id="271" r:id="rId21"/>
    <p:sldId id="281" r:id="rId22"/>
    <p:sldId id="272" r:id="rId23"/>
    <p:sldId id="282" r:id="rId24"/>
    <p:sldId id="273" r:id="rId25"/>
    <p:sldId id="283" r:id="rId26"/>
    <p:sldId id="274" r:id="rId27"/>
    <p:sldId id="288" r:id="rId28"/>
    <p:sldId id="275" r:id="rId29"/>
    <p:sldId id="284" r:id="rId30"/>
    <p:sldId id="276" r:id="rId31"/>
    <p:sldId id="286" r:id="rId32"/>
    <p:sldId id="278" r:id="rId33"/>
    <p:sldId id="285" r:id="rId34"/>
    <p:sldId id="277" r:id="rId35"/>
    <p:sldId id="287" r:id="rId36"/>
    <p:sldId id="27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10" autoAdjust="0"/>
  </p:normalViewPr>
  <p:slideViewPr>
    <p:cSldViewPr snapToGrid="0" snapToObjects="1">
      <p:cViewPr varScale="1">
        <p:scale>
          <a:sx n="107" d="100"/>
          <a:sy n="107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September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September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tx2">
                <a:lumMod val="25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Tuesday, September 24,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Formatting Dialogue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Writer’s Notebook – Notes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5" y="1704810"/>
            <a:ext cx="7543801" cy="4499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Tag: identifies the speaker and how it is said. </a:t>
            </a:r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You can put the tag in the beginning, middle, or end of the sentence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If the tag is in the middle of ONE sentence, use commas to separate it from the sentence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9423" y="4435665"/>
            <a:ext cx="48036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“I can’t believe you’d even try to argue,” Brittany said, “that you’re a bigger </a:t>
            </a:r>
            <a:r>
              <a:rPr lang="en-US" sz="2400" dirty="0" err="1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Belieber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than I am.”</a:t>
            </a:r>
            <a:endParaRPr lang="en-US" sz="2400" dirty="0">
              <a:solidFill>
                <a:srgbClr val="FF6FC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7" y="4410521"/>
            <a:ext cx="1345622" cy="179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0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5" y="1704810"/>
            <a:ext cx="7543801" cy="4499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If </a:t>
            </a:r>
            <a:r>
              <a:rPr lang="en-US" sz="2400" dirty="0"/>
              <a:t>the tag is in the middle of TWO sentences, use a period.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4187" y="3078114"/>
            <a:ext cx="610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“I’m not arguing with you,” Michael said. “It’s an undisputed fact.”</a:t>
            </a:r>
            <a:endParaRPr lang="en-US" sz="2400" dirty="0">
              <a:solidFill>
                <a:srgbClr val="FF6FC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929" y="4278834"/>
            <a:ext cx="3051599" cy="192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3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5607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Every time someone different speaks, start a new paragraph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This means you should start a next line AND indent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Do this even if the person only says one word.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Changing Speakers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266" y="4114656"/>
            <a:ext cx="565028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“You’re just jealous,” Brittany said.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“Wow.”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“This is all because I have a signed </a:t>
            </a:r>
            <a:r>
              <a:rPr lang="en-US" sz="2400" dirty="0" err="1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bobblehead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and you don’t.”</a:t>
            </a:r>
            <a:endParaRPr lang="en-US" sz="2400" dirty="0">
              <a:solidFill>
                <a:srgbClr val="FF6FC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96" y="3985315"/>
            <a:ext cx="1951178" cy="231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7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85274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   “I don’t need your stupid </a:t>
            </a:r>
            <a:r>
              <a:rPr lang="en-US" sz="2400" dirty="0" err="1" smtClean="0"/>
              <a:t>bobblehead</a:t>
            </a:r>
            <a:r>
              <a:rPr lang="en-US" sz="2400" dirty="0" smtClean="0"/>
              <a:t> to prove I’m the biggest </a:t>
            </a:r>
            <a:r>
              <a:rPr lang="en-US" sz="2400" dirty="0" err="1" smtClean="0"/>
              <a:t>Bieber</a:t>
            </a:r>
            <a:r>
              <a:rPr lang="en-US" sz="2400" dirty="0" smtClean="0"/>
              <a:t> fan in the world,” Michael said. “I loved him before he was cool.”</a:t>
            </a:r>
          </a:p>
          <a:p>
            <a:pPr marL="18288" indent="0"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“That’s so not true! You didn’t know who he was until I told you about him!” Brittany exclaimed.</a:t>
            </a:r>
          </a:p>
          <a:p>
            <a:pPr marL="18288" indent="0"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“Are you kidding?” Michael asked. “I was watching him on YouTube before Usher discovered him!”</a:t>
            </a:r>
          </a:p>
          <a:p>
            <a:pPr marL="18288" indent="0"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Brittany shouted, “You’re such a liar!”</a:t>
            </a:r>
          </a:p>
          <a:p>
            <a:pPr marL="18288" indent="0"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“Wow, this is ridiculous.”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3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85274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“</a:t>
            </a:r>
            <a:r>
              <a:rPr lang="en-US" sz="2400" dirty="0"/>
              <a:t>I don’t need your stupid </a:t>
            </a:r>
            <a:r>
              <a:rPr lang="en-US" sz="2400" dirty="0" err="1"/>
              <a:t>bobblehead</a:t>
            </a:r>
            <a:r>
              <a:rPr lang="en-US" sz="2400" dirty="0"/>
              <a:t> to prove I’m the biggest </a:t>
            </a:r>
            <a:r>
              <a:rPr lang="en-US" sz="2400" dirty="0" err="1"/>
              <a:t>Bieber</a:t>
            </a:r>
            <a:r>
              <a:rPr lang="en-US" sz="2400" dirty="0"/>
              <a:t> fan in the </a:t>
            </a:r>
            <a:r>
              <a:rPr lang="en-US" sz="2400" dirty="0" smtClean="0"/>
              <a:t>world,” Michael said.</a:t>
            </a:r>
            <a:r>
              <a:rPr lang="en-US" sz="2400" dirty="0">
                <a:solidFill>
                  <a:srgbClr val="FF6FCF"/>
                </a:solidFill>
              </a:rPr>
              <a:t> </a:t>
            </a:r>
            <a:r>
              <a:rPr lang="en-US" sz="2400" dirty="0" smtClean="0">
                <a:solidFill>
                  <a:srgbClr val="FF6FCF"/>
                </a:solidFill>
              </a:rPr>
              <a:t>He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FF6FCF"/>
                </a:solidFill>
              </a:rPr>
              <a:t>rolled his eyes at Brittany.</a:t>
            </a:r>
            <a:r>
              <a:rPr lang="en-US" sz="2400" dirty="0" smtClean="0"/>
              <a:t> </a:t>
            </a:r>
            <a:r>
              <a:rPr lang="en-US" sz="2400" dirty="0"/>
              <a:t>“I loved him before he was cool.”</a:t>
            </a:r>
          </a:p>
          <a:p>
            <a:pPr marL="18288" indent="0">
              <a:buNone/>
              <a:defRPr/>
            </a:pPr>
            <a:r>
              <a:rPr lang="en-US" sz="2400" dirty="0"/>
              <a:t>   “That’s so not true! You didn’t know who he was until I told you about him!” Brittany exclaimed.</a:t>
            </a:r>
          </a:p>
          <a:p>
            <a:pPr marL="18288" indent="0">
              <a:buNone/>
              <a:defRPr/>
            </a:pPr>
            <a:r>
              <a:rPr lang="en-US" sz="2400" dirty="0"/>
              <a:t>   “Are you kidding?” Michael </a:t>
            </a:r>
            <a:r>
              <a:rPr lang="en-US" sz="2400" dirty="0" smtClean="0"/>
              <a:t>asked</a:t>
            </a:r>
            <a:r>
              <a:rPr lang="en-US" sz="2400" dirty="0" smtClean="0">
                <a:solidFill>
                  <a:srgbClr val="FF6FCF"/>
                </a:solidFill>
              </a:rPr>
              <a:t> angrily. He crossed his arms.</a:t>
            </a:r>
            <a:r>
              <a:rPr lang="en-US" sz="2400" dirty="0" smtClean="0"/>
              <a:t> </a:t>
            </a:r>
            <a:r>
              <a:rPr lang="en-US" sz="2400" dirty="0"/>
              <a:t>“I was watching him on YouTube before Usher discovered him!”</a:t>
            </a:r>
          </a:p>
          <a:p>
            <a:pPr marL="18288" indent="0">
              <a:buNone/>
              <a:defRPr/>
            </a:pPr>
            <a:r>
              <a:rPr lang="en-US" sz="2400" dirty="0"/>
              <a:t>   </a:t>
            </a:r>
            <a:r>
              <a:rPr lang="en-US" sz="2400" dirty="0" smtClean="0"/>
              <a:t>Brittany </a:t>
            </a:r>
            <a:r>
              <a:rPr lang="en-US" sz="2400" dirty="0" smtClean="0">
                <a:solidFill>
                  <a:srgbClr val="FF6FCF"/>
                </a:solidFill>
              </a:rPr>
              <a:t>gasped and</a:t>
            </a:r>
            <a:r>
              <a:rPr lang="en-US" sz="2400" dirty="0" smtClean="0"/>
              <a:t> </a:t>
            </a:r>
            <a:r>
              <a:rPr lang="en-US" sz="2400" dirty="0"/>
              <a:t>shouted, “You’re such a liar!”</a:t>
            </a:r>
          </a:p>
          <a:p>
            <a:pPr marL="18288" indent="0">
              <a:buNone/>
              <a:defRPr/>
            </a:pPr>
            <a:r>
              <a:rPr lang="en-US" sz="2400" dirty="0"/>
              <a:t>   “Wow, this is ridiculous.</a:t>
            </a:r>
            <a:r>
              <a:rPr lang="en-US" sz="2400" dirty="0" smtClean="0"/>
              <a:t>”</a:t>
            </a:r>
            <a:endParaRPr lang="en-US" sz="2400" dirty="0">
              <a:solidFill>
                <a:srgbClr val="FF6FC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Add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339282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  <a:defRPr/>
            </a:pPr>
            <a:r>
              <a:rPr lang="en-US" sz="2400" dirty="0"/>
              <a:t>If a sentence of description replaces the tag, each full sentence should stand alone. 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 signed my </a:t>
            </a:r>
            <a:r>
              <a:rPr lang="en-US" sz="2400" dirty="0" err="1" smtClean="0">
                <a:solidFill>
                  <a:srgbClr val="FF6FCF"/>
                </a:solidFill>
              </a:rPr>
              <a:t>bobblehead</a:t>
            </a:r>
            <a:r>
              <a:rPr lang="en-US" sz="2400" dirty="0" smtClean="0">
                <a:solidFill>
                  <a:srgbClr val="FF6FCF"/>
                </a:solidFill>
              </a:rPr>
              <a:t>,” Brittany said.</a:t>
            </a:r>
            <a:endParaRPr lang="en-US" sz="2400" dirty="0">
              <a:solidFill>
                <a:srgbClr val="FF6FCF"/>
              </a:solidFill>
            </a:endParaRPr>
          </a:p>
          <a:p>
            <a:pPr marL="18288" indent="0" algn="ctr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/>
              <a:t>BECOMES</a:t>
            </a:r>
          </a:p>
          <a:p>
            <a:pPr marL="18288" indent="0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 signed my </a:t>
            </a:r>
            <a:r>
              <a:rPr lang="en-US" sz="2400" dirty="0" err="1" smtClean="0">
                <a:solidFill>
                  <a:srgbClr val="FF6FCF"/>
                </a:solidFill>
              </a:rPr>
              <a:t>bobblehead</a:t>
            </a:r>
            <a:r>
              <a:rPr lang="en-US" sz="2400" dirty="0">
                <a:solidFill>
                  <a:srgbClr val="FF6FCF"/>
                </a:solidFill>
              </a:rPr>
              <a:t>.</a:t>
            </a:r>
            <a:r>
              <a:rPr lang="en-US" sz="2400" dirty="0" smtClean="0">
                <a:solidFill>
                  <a:srgbClr val="FF6FCF"/>
                </a:solidFill>
              </a:rPr>
              <a:t>” Brittany pointed to it up on her shelf.</a:t>
            </a:r>
            <a:endParaRPr lang="en-US" sz="2400" dirty="0">
              <a:solidFill>
                <a:srgbClr val="FF6FCF"/>
              </a:solidFill>
            </a:endParaRPr>
          </a:p>
          <a:p>
            <a:pPr marL="18288" indent="0" algn="ctr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/>
              <a:t>OR</a:t>
            </a:r>
          </a:p>
          <a:p>
            <a:pPr marL="18288" indent="0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</a:rPr>
              <a:t>“Justin </a:t>
            </a:r>
            <a:r>
              <a:rPr lang="en-US" sz="2400" dirty="0" err="1">
                <a:solidFill>
                  <a:srgbClr val="FF6FCF"/>
                </a:solidFill>
              </a:rPr>
              <a:t>Bieber</a:t>
            </a:r>
            <a:r>
              <a:rPr lang="en-US" sz="2400" dirty="0">
                <a:solidFill>
                  <a:srgbClr val="FF6FCF"/>
                </a:solidFill>
              </a:rPr>
              <a:t> signed my </a:t>
            </a:r>
            <a:r>
              <a:rPr lang="en-US" sz="2400" dirty="0" err="1">
                <a:solidFill>
                  <a:srgbClr val="FF6FCF"/>
                </a:solidFill>
              </a:rPr>
              <a:t>bobblehead</a:t>
            </a:r>
            <a:r>
              <a:rPr lang="en-US" sz="2400" dirty="0">
                <a:solidFill>
                  <a:srgbClr val="FF6FCF"/>
                </a:solidFill>
              </a:rPr>
              <a:t>.” Brittany pointed to it up on her shelf</a:t>
            </a:r>
            <a:r>
              <a:rPr lang="en-US" sz="2400" dirty="0" smtClean="0">
                <a:solidFill>
                  <a:srgbClr val="FF6FCF"/>
                </a:solidFill>
              </a:rPr>
              <a:t>. “It’s my most valuable possession.”</a:t>
            </a:r>
            <a:endParaRPr lang="en-US" sz="2400" dirty="0">
              <a:solidFill>
                <a:srgbClr val="FF6FC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Removing Tags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197832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When you write a character’s thoughts, use </a:t>
            </a:r>
            <a:r>
              <a:rPr lang="en-US" sz="2400" i="1" dirty="0" smtClean="0"/>
              <a:t>italics</a:t>
            </a:r>
            <a:r>
              <a:rPr lang="en-US" sz="2400" dirty="0" smtClean="0"/>
              <a:t> instead of quotation marks.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buNone/>
              <a:defRPr/>
            </a:pP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FF6FCF"/>
                </a:solidFill>
              </a:rPr>
              <a:t>With Brittany gone, Michael was left alone with his thoughts. </a:t>
            </a:r>
            <a:r>
              <a:rPr lang="en-US" sz="2400" i="1" dirty="0" smtClean="0">
                <a:solidFill>
                  <a:srgbClr val="FF6FCF"/>
                </a:solidFill>
              </a:rPr>
              <a:t>What if I am just jealous of Brittany’s </a:t>
            </a:r>
            <a:r>
              <a:rPr lang="en-US" sz="2400" i="1" dirty="0" err="1" smtClean="0">
                <a:solidFill>
                  <a:srgbClr val="FF6FCF"/>
                </a:solidFill>
              </a:rPr>
              <a:t>bobblehead</a:t>
            </a:r>
            <a:r>
              <a:rPr lang="en-US" sz="2400" i="1" dirty="0" smtClean="0">
                <a:solidFill>
                  <a:srgbClr val="FF6FCF"/>
                </a:solidFill>
              </a:rPr>
              <a:t>? It does look pretty awesome.</a:t>
            </a:r>
            <a:endParaRPr lang="en-US" sz="2400" dirty="0">
              <a:solidFill>
                <a:srgbClr val="FF6FC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Writing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197832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You and your partner should have a whiteboard and a marker.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buNone/>
              <a:defRPr/>
            </a:pPr>
            <a:r>
              <a:rPr lang="en-US" sz="2400" dirty="0" smtClean="0"/>
              <a:t>You can discuss the answers quietly, but don’t give them away to anyone around you! Leave your whiteboard down on your desk until I ask for everyone to show their answers.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Review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/>
              <a:t>“She said” or “he answered” are examples of: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scripts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tags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actor’s lines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characters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/>
              <a:t>“She said” or “he answered” are examples of: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scripts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>
                <a:solidFill>
                  <a:srgbClr val="FF6FCF"/>
                </a:solidFill>
              </a:rPr>
              <a:t>tags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actor’s lines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characters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516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Dialogue is a conversation between people. 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Today we’re going to look at how to format and punctuate dialogue so the reader can easily understand it.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/>
              <a:t>What is Dialogue?</a:t>
            </a:r>
          </a:p>
        </p:txBody>
      </p:sp>
    </p:spTree>
    <p:extLst>
      <p:ext uri="{BB962C8B-B14F-4D97-AF65-F5344CB8AC3E}">
        <p14:creationId xmlns:p14="http://schemas.microsoft.com/office/powerpoint/2010/main" val="31007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64008" indent="0">
              <a:buNone/>
              <a:defRPr/>
            </a:pPr>
            <a:r>
              <a:rPr lang="en-US" sz="2400" dirty="0"/>
              <a:t>______ is when two or more characters talk to each other in a book or play:</a:t>
            </a:r>
          </a:p>
          <a:p>
            <a:pPr marL="64008" indent="0">
              <a:buNone/>
              <a:defRPr/>
            </a:pPr>
            <a:endParaRPr lang="en-US" sz="2400" dirty="0"/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script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dialogue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quotation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description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64008" indent="0">
              <a:buNone/>
              <a:defRPr/>
            </a:pPr>
            <a:r>
              <a:rPr lang="en-US" sz="2400" dirty="0"/>
              <a:t>______ is when two or more characters talk to each other in a book or play:</a:t>
            </a:r>
          </a:p>
          <a:p>
            <a:pPr marL="64008" indent="0">
              <a:buNone/>
              <a:defRPr/>
            </a:pPr>
            <a:endParaRPr lang="en-US" sz="2400" dirty="0"/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script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>
                <a:solidFill>
                  <a:srgbClr val="FF6FCF"/>
                </a:solidFill>
              </a:rPr>
              <a:t>dialogue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quotation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description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64008" indent="0">
              <a:buNone/>
              <a:defRPr/>
            </a:pPr>
            <a:r>
              <a:rPr lang="en-US" sz="2400" dirty="0"/>
              <a:t>What punctuation mark identifies </a:t>
            </a:r>
            <a:r>
              <a:rPr lang="en-US" sz="2400" dirty="0" smtClean="0"/>
              <a:t>dialogue?</a:t>
            </a:r>
            <a:endParaRPr lang="en-US" sz="2400" dirty="0"/>
          </a:p>
          <a:p>
            <a:pPr marL="64008" indent="0">
              <a:buNone/>
              <a:defRPr/>
            </a:pPr>
            <a:endParaRPr lang="en-US" sz="2400" dirty="0"/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comma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period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italics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quotation marks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64008" indent="0">
              <a:buNone/>
              <a:defRPr/>
            </a:pPr>
            <a:r>
              <a:rPr lang="en-US" sz="2400" dirty="0"/>
              <a:t>What punctuation mark identifies </a:t>
            </a:r>
            <a:r>
              <a:rPr lang="en-US" sz="2400" dirty="0" smtClean="0"/>
              <a:t>dialogue?</a:t>
            </a:r>
            <a:endParaRPr lang="en-US" sz="2400" dirty="0"/>
          </a:p>
          <a:p>
            <a:pPr marL="64008" indent="0">
              <a:buNone/>
              <a:defRPr/>
            </a:pPr>
            <a:endParaRPr lang="en-US" sz="2400" dirty="0"/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comma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period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/>
              <a:t>italics</a:t>
            </a:r>
          </a:p>
          <a:p>
            <a:pPr marL="578358" indent="-514350">
              <a:buFont typeface="+mj-lt"/>
              <a:buAutoNum type="alphaUcPeriod"/>
              <a:defRPr/>
            </a:pPr>
            <a:r>
              <a:rPr lang="en-US" sz="2400" dirty="0">
                <a:solidFill>
                  <a:srgbClr val="FF6FCF"/>
                </a:solidFill>
              </a:rPr>
              <a:t>quotation marks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/>
              <a:t>How do you know when the speaker changes?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You start a new paragraph.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You use a comma.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It is separated.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You don’t know.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/>
              <a:t>How do you know when the speaker changes?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>
                <a:solidFill>
                  <a:srgbClr val="FF6FCF"/>
                </a:solidFill>
              </a:rPr>
              <a:t>You start a new paragraph.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You use a comma.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It is separated.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/>
              <a:t>You don’t know.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Brittany explained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.</a:t>
            </a:r>
            <a:r>
              <a:rPr lang="en-US" sz="2400" dirty="0"/>
              <a:t>” </a:t>
            </a:r>
            <a:r>
              <a:rPr lang="en-US" sz="2400" dirty="0" smtClean="0"/>
              <a:t>Brittany whispered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,</a:t>
            </a:r>
            <a:r>
              <a:rPr lang="en-US" sz="2400" dirty="0"/>
              <a:t>” </a:t>
            </a:r>
            <a:r>
              <a:rPr lang="en-US" sz="2400" dirty="0" smtClean="0"/>
              <a:t>Brittany announced.</a:t>
            </a: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!</a:t>
            </a:r>
            <a:r>
              <a:rPr lang="en-US" sz="2400" dirty="0"/>
              <a:t>” </a:t>
            </a:r>
            <a:r>
              <a:rPr lang="en-US" sz="2400" dirty="0" smtClean="0"/>
              <a:t>Brittany shouted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?</a:t>
            </a:r>
            <a:r>
              <a:rPr lang="en-US" sz="2400" dirty="0"/>
              <a:t>” </a:t>
            </a:r>
            <a:r>
              <a:rPr lang="en-US" sz="2400" dirty="0" smtClean="0"/>
              <a:t>Brittany asked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?</a:t>
            </a:r>
            <a:r>
              <a:rPr lang="en-US" sz="2400" dirty="0"/>
              <a:t>” </a:t>
            </a:r>
            <a:r>
              <a:rPr lang="en-US" sz="2400" dirty="0" smtClean="0"/>
              <a:t>Brittany asked?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Brittany explained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.</a:t>
            </a:r>
            <a:r>
              <a:rPr lang="en-US" sz="2400" dirty="0"/>
              <a:t>” </a:t>
            </a:r>
            <a:r>
              <a:rPr lang="en-US" sz="2400" dirty="0" smtClean="0"/>
              <a:t>Brittany whispered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“I love 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,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Brittany announced.</a:t>
            </a:r>
            <a:endParaRPr lang="en-US" sz="2400" dirty="0">
              <a:solidFill>
                <a:srgbClr val="FF6FCF"/>
              </a:solidFill>
            </a:endParaRP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“I love 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!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Brittany shouted</a:t>
            </a:r>
            <a:r>
              <a:rPr lang="en-US" sz="2400" dirty="0">
                <a:solidFill>
                  <a:srgbClr val="FF6FCF"/>
                </a:solidFill>
              </a:rPr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“I love 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?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Brittany asked</a:t>
            </a:r>
            <a:r>
              <a:rPr lang="en-US" sz="2400" dirty="0">
                <a:solidFill>
                  <a:srgbClr val="FF6FCF"/>
                </a:solidFill>
              </a:rPr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love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?</a:t>
            </a:r>
            <a:r>
              <a:rPr lang="en-US" sz="2400" dirty="0"/>
              <a:t>” </a:t>
            </a:r>
            <a:r>
              <a:rPr lang="en-US" sz="2400" dirty="0" smtClean="0"/>
              <a:t>Brittany asked?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 and smiled,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 and smiled.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picture, </a:t>
            </a:r>
            <a:r>
              <a:rPr lang="en-US" sz="2400" dirty="0" smtClean="0"/>
              <a:t>smiled, </a:t>
            </a:r>
            <a:r>
              <a:rPr lang="en-US" sz="2400" dirty="0"/>
              <a:t>and said,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picture, </a:t>
            </a:r>
            <a:r>
              <a:rPr lang="en-US" sz="2400" dirty="0" smtClean="0"/>
              <a:t>smiled, </a:t>
            </a:r>
            <a:r>
              <a:rPr lang="en-US" sz="2400" dirty="0"/>
              <a:t>and said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 and smiled,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Brittany looked </a:t>
            </a:r>
            <a:r>
              <a:rPr lang="en-US" sz="2400" dirty="0">
                <a:solidFill>
                  <a:srgbClr val="FF6FCF"/>
                </a:solidFill>
              </a:rPr>
              <a:t>at the picture and smiled. “He’s </a:t>
            </a:r>
            <a:r>
              <a:rPr lang="en-US" sz="2400" dirty="0" smtClean="0">
                <a:solidFill>
                  <a:srgbClr val="FF6FCF"/>
                </a:solidFill>
              </a:rPr>
              <a:t>so cute</a:t>
            </a:r>
            <a:r>
              <a:rPr lang="en-US" sz="2400" dirty="0">
                <a:solidFill>
                  <a:srgbClr val="FF6FCF"/>
                </a:solidFill>
              </a:rPr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Brittany looked </a:t>
            </a:r>
            <a:r>
              <a:rPr lang="en-US" sz="2400" dirty="0">
                <a:solidFill>
                  <a:srgbClr val="FF6FCF"/>
                </a:solidFill>
              </a:rPr>
              <a:t>at the picture, </a:t>
            </a:r>
            <a:r>
              <a:rPr lang="en-US" sz="2400" dirty="0" smtClean="0">
                <a:solidFill>
                  <a:srgbClr val="FF6FCF"/>
                </a:solidFill>
              </a:rPr>
              <a:t>smiled, </a:t>
            </a:r>
            <a:r>
              <a:rPr lang="en-US" sz="2400" dirty="0">
                <a:solidFill>
                  <a:srgbClr val="FF6FCF"/>
                </a:solidFill>
              </a:rPr>
              <a:t>and said, “He’s </a:t>
            </a:r>
            <a:r>
              <a:rPr lang="en-US" sz="2400" dirty="0" smtClean="0">
                <a:solidFill>
                  <a:srgbClr val="FF6FCF"/>
                </a:solidFill>
              </a:rPr>
              <a:t>so cute</a:t>
            </a:r>
            <a:r>
              <a:rPr lang="en-US" sz="2400" dirty="0">
                <a:solidFill>
                  <a:srgbClr val="FF6FCF"/>
                </a:solidFill>
              </a:rPr>
              <a:t>.”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Brittany looked </a:t>
            </a:r>
            <a:r>
              <a:rPr lang="en-US" sz="2400" dirty="0"/>
              <a:t>at the picture, </a:t>
            </a:r>
            <a:r>
              <a:rPr lang="en-US" sz="2400" dirty="0" smtClean="0"/>
              <a:t>smiled, </a:t>
            </a:r>
            <a:r>
              <a:rPr lang="en-US" sz="2400" dirty="0"/>
              <a:t>and said “He’s </a:t>
            </a:r>
            <a:r>
              <a:rPr lang="en-US" sz="2400" dirty="0" smtClean="0"/>
              <a:t>so cute</a:t>
            </a:r>
            <a:r>
              <a:rPr lang="en-US" sz="2400" dirty="0"/>
              <a:t>.”</a:t>
            </a:r>
          </a:p>
          <a:p>
            <a:pPr marL="18288" indent="0"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516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Dialogue isn’t just for breaking up the narration or making your characters talk. It’s kind of pointless to include a conversation like this: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Why Use Dialogue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1716" y="3293897"/>
            <a:ext cx="573135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“Hi,” Michael said.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“Hi,” Brittany said. “How are you?”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“I’m good. How are you?”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“I’m fine. Did you have a good weekend?”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“Yes. Did you?”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“Yes, thanks for asking.”</a:t>
            </a:r>
            <a:endParaRPr lang="en-US" sz="2400" dirty="0">
              <a:solidFill>
                <a:srgbClr val="FF6FC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is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Michael said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Michael said,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,</a:t>
            </a:r>
            <a:r>
              <a:rPr lang="en-US" sz="2400" dirty="0"/>
              <a:t>” </a:t>
            </a:r>
            <a:r>
              <a:rPr lang="en-US" sz="2400" dirty="0" smtClean="0"/>
              <a:t>Michael said.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,</a:t>
            </a:r>
            <a:r>
              <a:rPr lang="en-US" sz="2400" dirty="0"/>
              <a:t>” </a:t>
            </a:r>
            <a:r>
              <a:rPr lang="en-US" sz="2400" dirty="0" smtClean="0"/>
              <a:t>Michael said, “is the best singer of all time.”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is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Michael said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” Michael said,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“I think Justin </a:t>
            </a:r>
            <a:r>
              <a:rPr lang="en-US" sz="2400" dirty="0" err="1" smtClean="0"/>
              <a:t>Bieber</a:t>
            </a:r>
            <a:r>
              <a:rPr lang="en-US" sz="2400" dirty="0" smtClean="0"/>
              <a:t>,</a:t>
            </a:r>
            <a:r>
              <a:rPr lang="en-US" sz="2400" dirty="0"/>
              <a:t>” </a:t>
            </a:r>
            <a:r>
              <a:rPr lang="en-US" sz="2400" dirty="0" smtClean="0"/>
              <a:t>Michael said. “is the best singer of all time.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“I think Justin 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,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Michael said, “is the best singer of all time.”</a:t>
            </a:r>
            <a:endParaRPr lang="en-US" sz="2400" dirty="0">
              <a:solidFill>
                <a:srgbClr val="FF6FC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is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</a:t>
            </a:r>
            <a:r>
              <a:rPr lang="en-US" sz="2400" dirty="0" err="1" smtClean="0"/>
              <a:t>Bieber</a:t>
            </a:r>
            <a:r>
              <a:rPr lang="en-US" sz="2400" dirty="0" smtClean="0"/>
              <a:t> is the best,</a:t>
            </a:r>
            <a:r>
              <a:rPr lang="en-US" sz="2400" dirty="0"/>
              <a:t>” </a:t>
            </a:r>
            <a:r>
              <a:rPr lang="en-US" sz="2400" dirty="0" smtClean="0"/>
              <a:t>Brittany added “He should totally be president.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</a:t>
            </a:r>
            <a:r>
              <a:rPr lang="en-US" sz="2400" dirty="0" err="1" smtClean="0"/>
              <a:t>Bieber</a:t>
            </a:r>
            <a:r>
              <a:rPr lang="en-US" sz="2400" dirty="0" smtClean="0"/>
              <a:t> is the best,</a:t>
            </a:r>
            <a:r>
              <a:rPr lang="en-US" sz="2400" dirty="0"/>
              <a:t>” </a:t>
            </a:r>
            <a:r>
              <a:rPr lang="en-US" sz="2400" dirty="0" smtClean="0"/>
              <a:t>Brittany added, “he should totally be president.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</a:t>
            </a:r>
            <a:r>
              <a:rPr lang="en-US" sz="2400" dirty="0" err="1" smtClean="0"/>
              <a:t>Bieber</a:t>
            </a:r>
            <a:r>
              <a:rPr lang="en-US" sz="2400" dirty="0" smtClean="0"/>
              <a:t> is the best,</a:t>
            </a:r>
            <a:r>
              <a:rPr lang="en-US" sz="2400" dirty="0"/>
              <a:t>” </a:t>
            </a:r>
            <a:r>
              <a:rPr lang="en-US" sz="2400" dirty="0" smtClean="0"/>
              <a:t>Brittany added. “He should totally be president.”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is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</a:t>
            </a:r>
            <a:r>
              <a:rPr lang="en-US" sz="2400" dirty="0" err="1" smtClean="0"/>
              <a:t>Bieber</a:t>
            </a:r>
            <a:r>
              <a:rPr lang="en-US" sz="2400" dirty="0" smtClean="0"/>
              <a:t> is the best,</a:t>
            </a:r>
            <a:r>
              <a:rPr lang="en-US" sz="2400" dirty="0"/>
              <a:t>” </a:t>
            </a:r>
            <a:r>
              <a:rPr lang="en-US" sz="2400" dirty="0" smtClean="0"/>
              <a:t>Brittany added “He should totally be president.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</a:t>
            </a:r>
            <a:r>
              <a:rPr lang="en-US" sz="2400" dirty="0" err="1" smtClean="0"/>
              <a:t>Bieber</a:t>
            </a:r>
            <a:r>
              <a:rPr lang="en-US" sz="2400" dirty="0" smtClean="0"/>
              <a:t> is the best,</a:t>
            </a:r>
            <a:r>
              <a:rPr lang="en-US" sz="2400" dirty="0"/>
              <a:t>” </a:t>
            </a:r>
            <a:r>
              <a:rPr lang="en-US" sz="2400" dirty="0" smtClean="0"/>
              <a:t>Brittany added, “he should totally be president.</a:t>
            </a:r>
            <a:r>
              <a:rPr lang="en-US" sz="2400" dirty="0"/>
              <a:t>”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</a:t>
            </a:r>
            <a:r>
              <a:rPr lang="en-US" sz="2400" dirty="0" err="1" smtClean="0">
                <a:solidFill>
                  <a:srgbClr val="FF6FCF"/>
                </a:solidFill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</a:rPr>
              <a:t> is the best,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Brittany added. “He should totally be president.”</a:t>
            </a:r>
            <a:endParaRPr lang="en-US" sz="2400" dirty="0">
              <a:solidFill>
                <a:srgbClr val="FF6FC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</a:t>
            </a:r>
            <a:r>
              <a:rPr lang="en-US" sz="2400" dirty="0"/>
              <a:t>, </a:t>
            </a:r>
            <a:r>
              <a:rPr lang="en-US" sz="2400" dirty="0" smtClean="0"/>
              <a:t>‘That’s the worst music I’ve ever heard,</a:t>
            </a:r>
            <a:r>
              <a:rPr lang="en-US" sz="2400" dirty="0"/>
              <a:t>’” </a:t>
            </a:r>
            <a:r>
              <a:rPr lang="en-US" sz="2400" dirty="0" smtClean="0"/>
              <a:t>Michael </a:t>
            </a:r>
            <a:r>
              <a:rPr lang="en-US" sz="2400" dirty="0"/>
              <a:t>mumbled.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</a:t>
            </a:r>
            <a:r>
              <a:rPr lang="en-US" sz="2400" dirty="0"/>
              <a:t>, </a:t>
            </a:r>
            <a:r>
              <a:rPr lang="en-US" sz="2400" dirty="0" smtClean="0"/>
              <a:t>“That’s the worst music I’ve ever heard,</a:t>
            </a:r>
            <a:r>
              <a:rPr lang="en-US" sz="2400" dirty="0"/>
              <a:t>” </a:t>
            </a:r>
            <a:r>
              <a:rPr lang="en-US" sz="2400" dirty="0" smtClean="0"/>
              <a:t>Michael mumbled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 that it’s the worst music she’s ever heard,</a:t>
            </a:r>
            <a:r>
              <a:rPr lang="en-US" sz="2400" dirty="0"/>
              <a:t>” </a:t>
            </a:r>
            <a:r>
              <a:rPr lang="en-US" sz="2400" dirty="0" smtClean="0"/>
              <a:t>Michael mumbled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 </a:t>
            </a:r>
            <a:r>
              <a:rPr lang="en-US" sz="2400" dirty="0"/>
              <a:t>that </a:t>
            </a:r>
            <a:r>
              <a:rPr lang="en-US" sz="2400" dirty="0" smtClean="0"/>
              <a:t>‘it’s the worst music she’s ever heard,</a:t>
            </a:r>
            <a:r>
              <a:rPr lang="en-US" sz="2400" dirty="0"/>
              <a:t>’” </a:t>
            </a:r>
            <a:r>
              <a:rPr lang="en-US" sz="2400" dirty="0" smtClean="0"/>
              <a:t>Michael mumbled.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409481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Which of the following are correct?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“My mom said</a:t>
            </a:r>
            <a:r>
              <a:rPr lang="en-US" sz="2400" dirty="0">
                <a:solidFill>
                  <a:srgbClr val="FF6FCF"/>
                </a:solidFill>
              </a:rPr>
              <a:t>, </a:t>
            </a:r>
            <a:r>
              <a:rPr lang="en-US" sz="2400" dirty="0" smtClean="0">
                <a:solidFill>
                  <a:srgbClr val="FF6FCF"/>
                </a:solidFill>
              </a:rPr>
              <a:t>‘That’s the worst music I’ve ever heard,</a:t>
            </a:r>
            <a:r>
              <a:rPr lang="en-US" sz="2400" dirty="0">
                <a:solidFill>
                  <a:srgbClr val="FF6FCF"/>
                </a:solidFill>
              </a:rPr>
              <a:t>’” </a:t>
            </a:r>
            <a:r>
              <a:rPr lang="en-US" sz="2400" dirty="0" smtClean="0">
                <a:solidFill>
                  <a:srgbClr val="FF6FCF"/>
                </a:solidFill>
              </a:rPr>
              <a:t>Michael </a:t>
            </a:r>
            <a:r>
              <a:rPr lang="en-US" sz="2400" dirty="0">
                <a:solidFill>
                  <a:srgbClr val="FF6FCF"/>
                </a:solidFill>
              </a:rPr>
              <a:t>mumbled.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</a:t>
            </a:r>
            <a:r>
              <a:rPr lang="en-US" sz="2400" dirty="0"/>
              <a:t>, </a:t>
            </a:r>
            <a:r>
              <a:rPr lang="en-US" sz="2400" dirty="0" smtClean="0"/>
              <a:t>“That’s the worst music I’ve ever heard,</a:t>
            </a:r>
            <a:r>
              <a:rPr lang="en-US" sz="2400" dirty="0"/>
              <a:t>” </a:t>
            </a:r>
            <a:r>
              <a:rPr lang="en-US" sz="2400" dirty="0" smtClean="0"/>
              <a:t>Michael mumbled</a:t>
            </a:r>
            <a:r>
              <a:rPr lang="en-US" sz="2400" dirty="0"/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>
                <a:solidFill>
                  <a:srgbClr val="FF6FCF"/>
                </a:solidFill>
              </a:rPr>
              <a:t>“My mom said that it’s the worst music she’s ever heard,</a:t>
            </a:r>
            <a:r>
              <a:rPr lang="en-US" sz="2400" dirty="0">
                <a:solidFill>
                  <a:srgbClr val="FF6FCF"/>
                </a:solidFill>
              </a:rPr>
              <a:t>” </a:t>
            </a:r>
            <a:r>
              <a:rPr lang="en-US" sz="2400" dirty="0" smtClean="0">
                <a:solidFill>
                  <a:srgbClr val="FF6FCF"/>
                </a:solidFill>
              </a:rPr>
              <a:t>Michael mumbled</a:t>
            </a:r>
            <a:r>
              <a:rPr lang="en-US" sz="2400" dirty="0">
                <a:solidFill>
                  <a:srgbClr val="FF6FCF"/>
                </a:solidFill>
              </a:rPr>
              <a:t>.</a:t>
            </a:r>
          </a:p>
          <a:p>
            <a:pPr marL="475488" indent="-457200">
              <a:buFont typeface="+mj-lt"/>
              <a:buAutoNum type="alphaUcPeriod"/>
              <a:defRPr/>
            </a:pPr>
            <a:r>
              <a:rPr lang="en-US" sz="2400" dirty="0" smtClean="0"/>
              <a:t>“My mom said </a:t>
            </a:r>
            <a:r>
              <a:rPr lang="en-US" sz="2400" dirty="0"/>
              <a:t>that </a:t>
            </a:r>
            <a:r>
              <a:rPr lang="en-US" sz="2400" dirty="0" smtClean="0"/>
              <a:t>‘it’s the worst music she’s ever heard,</a:t>
            </a:r>
            <a:r>
              <a:rPr lang="en-US" sz="2400" dirty="0"/>
              <a:t>’” </a:t>
            </a:r>
            <a:r>
              <a:rPr lang="en-US" sz="2400" dirty="0" smtClean="0"/>
              <a:t>Michael mumbled.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Dialogue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703437"/>
          </a:xfrm>
        </p:spPr>
        <p:txBody>
          <a:bodyPr anchor="t">
            <a:normAutofit/>
          </a:bodyPr>
          <a:lstStyle/>
          <a:p>
            <a:pPr marL="18288" indent="0">
              <a:buNone/>
              <a:defRPr/>
            </a:pPr>
            <a:r>
              <a:rPr lang="en-US" sz="2400" dirty="0" smtClean="0"/>
              <a:t>Write a one-page story in your Writer’s Notebook using correctly formatted dialogue.*</a:t>
            </a:r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buNone/>
              <a:defRPr/>
            </a:pPr>
            <a:endParaRPr lang="en-US" sz="2400" dirty="0" smtClean="0"/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buNone/>
              <a:defRPr/>
            </a:pPr>
            <a:endParaRPr lang="en-US" sz="2400" dirty="0" smtClean="0"/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>
              <a:buNone/>
              <a:defRPr/>
            </a:pPr>
            <a:endParaRPr lang="en-US" sz="2400" dirty="0" smtClean="0"/>
          </a:p>
          <a:p>
            <a:pPr marL="18288" indent="0">
              <a:buNone/>
              <a:defRPr/>
            </a:pPr>
            <a:endParaRPr lang="en-US" sz="2400" dirty="0"/>
          </a:p>
          <a:p>
            <a:pPr marL="18288" indent="0" algn="r">
              <a:buNone/>
              <a:defRPr/>
            </a:pPr>
            <a:endParaRPr lang="en-US" sz="1600" dirty="0" smtClean="0"/>
          </a:p>
          <a:p>
            <a:pPr marL="18288" indent="0" algn="r">
              <a:buNone/>
              <a:defRPr/>
            </a:pPr>
            <a:r>
              <a:rPr lang="en-US" sz="1600" dirty="0" smtClean="0"/>
              <a:t>*Your story does not have to be about Justin </a:t>
            </a:r>
            <a:r>
              <a:rPr lang="en-US" sz="1600" dirty="0" err="1" smtClean="0"/>
              <a:t>Bieber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Time to Write!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46" y="2894952"/>
            <a:ext cx="3761880" cy="249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8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516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Your dialogue should be meaningful. It should have a reason for existing.</a:t>
            </a:r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For example, the dialogue could move the plot forward: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Why Use Dialogue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9522" y="3870050"/>
            <a:ext cx="500354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“I have an extra ticket for the Justin </a:t>
            </a:r>
            <a:r>
              <a:rPr lang="en-US" sz="2400" dirty="0" err="1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Bieber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concert tonight,” Michael said. “Do you want to go with me?”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“Sure!” Brittany said. “This is the coolest thing ever!”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5" y="4568885"/>
            <a:ext cx="2286054" cy="1686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0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516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You can also use dialogue to reveal something about a character: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Why Use Dialogue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266" y="3423236"/>
            <a:ext cx="57313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“I didn’t think I would be able to find anyone to go with me,” Michael said. “Good things never happen to me.”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“That’s crazy!” Brittany exclaimed. “Your life is wonderful!”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16" y="4675243"/>
            <a:ext cx="1960951" cy="152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1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311181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Quotation marks (</a:t>
            </a:r>
            <a:r>
              <a:rPr lang="ja-JP" altLang="en-US" sz="2400" dirty="0"/>
              <a:t>“</a:t>
            </a:r>
            <a:r>
              <a:rPr lang="en-US" sz="2400" dirty="0"/>
              <a:t> </a:t>
            </a:r>
            <a:r>
              <a:rPr lang="ja-JP" altLang="en-US" sz="2400" dirty="0"/>
              <a:t>”</a:t>
            </a:r>
            <a:r>
              <a:rPr lang="en-US" sz="2400" dirty="0"/>
              <a:t>) go around the spoken part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A comma </a:t>
            </a:r>
            <a:r>
              <a:rPr lang="en-US" sz="2400" dirty="0" smtClean="0"/>
              <a:t>( , ) </a:t>
            </a:r>
            <a:r>
              <a:rPr lang="en-US" sz="2400" dirty="0"/>
              <a:t>separates the sentence from its tag, </a:t>
            </a:r>
            <a:r>
              <a:rPr lang="ja-JP" altLang="en-US" sz="2400" dirty="0" smtClean="0"/>
              <a:t>‘</a:t>
            </a:r>
            <a:r>
              <a:rPr lang="en-US" sz="2400" i="1" dirty="0" smtClean="0"/>
              <a:t>Michael said</a:t>
            </a:r>
            <a:r>
              <a:rPr lang="ja-JP" altLang="en-US" sz="2400" dirty="0" smtClean="0"/>
              <a:t>’</a:t>
            </a:r>
            <a:endParaRPr lang="en-US" altLang="ja-JP" sz="2400" dirty="0" smtClean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The period </a:t>
            </a:r>
            <a:r>
              <a:rPr lang="en-US" sz="2400" dirty="0" smtClean="0"/>
              <a:t>( . ) </a:t>
            </a:r>
            <a:r>
              <a:rPr lang="en-US" sz="2400" dirty="0"/>
              <a:t>goes at the end of the sentence</a:t>
            </a:r>
            <a:r>
              <a:rPr lang="en-US" sz="2400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Punctuation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11716" y="5034118"/>
            <a:ext cx="5731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I’m the biggest Justin </a:t>
            </a:r>
            <a:r>
              <a:rPr lang="en-US" sz="2400" dirty="0" err="1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Bieber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fan in the world,” Michael said.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4" y="4816625"/>
            <a:ext cx="1614427" cy="161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2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2248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/>
              <a:t>Multiple sentences may go into the quote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endParaRPr lang="en-US" sz="2400" dirty="0"/>
          </a:p>
          <a:p>
            <a:pPr marL="18288" indent="0">
              <a:spcAft>
                <a:spcPts val="600"/>
              </a:spcAft>
              <a:buNone/>
              <a:defRPr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Punctuation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8655" y="2551551"/>
            <a:ext cx="68144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have all of his albums, and I know every lyric by heart. Seeing him in concert last year was the highlight of my life,” Michael added.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9547"/>
          <a:stretch/>
        </p:blipFill>
        <p:spPr>
          <a:xfrm>
            <a:off x="2530072" y="4226945"/>
            <a:ext cx="4489980" cy="211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3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2248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If the quote ends with a question or an exclamation, </a:t>
            </a:r>
            <a:r>
              <a:rPr lang="en-US" sz="2400" dirty="0"/>
              <a:t>put </a:t>
            </a:r>
            <a:r>
              <a:rPr lang="en-US" sz="2400" dirty="0" smtClean="0"/>
              <a:t>? or ! inside </a:t>
            </a:r>
            <a:r>
              <a:rPr lang="en-US" sz="2400" dirty="0"/>
              <a:t>the quotation mark, instead of a comma. The period still goes at the END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Punctuation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03652" y="3253951"/>
            <a:ext cx="38394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 you really think you’re a bigger fan than I am?” Brittany asked.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course I am!” Michael yelled.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81" y="3268888"/>
            <a:ext cx="3686327" cy="265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5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66" y="1704810"/>
            <a:ext cx="7543800" cy="422248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 2" pitchFamily="18" charset="2"/>
              <a:buChar char=""/>
              <a:defRPr/>
            </a:pPr>
            <a:r>
              <a:rPr lang="en-US" sz="2400" dirty="0" smtClean="0"/>
              <a:t>Quoting </a:t>
            </a:r>
            <a:r>
              <a:rPr lang="en-US" sz="2400" dirty="0"/>
              <a:t>a quote: use single quotes to indicate the spoken portion</a:t>
            </a:r>
            <a:r>
              <a:rPr lang="en-US" sz="2400" dirty="0" smtClean="0"/>
              <a:t>.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266" y="494425"/>
            <a:ext cx="7543800" cy="914400"/>
          </a:xfrm>
        </p:spPr>
        <p:txBody>
          <a:bodyPr/>
          <a:lstStyle/>
          <a:p>
            <a:r>
              <a:rPr lang="en-US" dirty="0" smtClean="0"/>
              <a:t>Punctuation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5707" y="3027385"/>
            <a:ext cx="4427359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bet you only know the hit singles, like ‘Baby’ and ‘Boyfriend,’” Brittany said.</a:t>
            </a:r>
          </a:p>
          <a:p>
            <a:pPr marL="18288" indent="0">
              <a:spcAft>
                <a:spcPts val="600"/>
              </a:spcAft>
              <a:buNone/>
              <a:defRPr/>
            </a:pP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“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That’s ridiculous – he even called me a ‘</a:t>
            </a:r>
            <a:r>
              <a:rPr lang="en-US" sz="2400" dirty="0" err="1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superfan</a:t>
            </a:r>
            <a:r>
              <a:rPr lang="en-US" sz="2400" dirty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 when I met him backstage,” Michael argued</a:t>
            </a:r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2400" dirty="0">
              <a:solidFill>
                <a:srgbClr val="FF6FC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0" y="4158225"/>
            <a:ext cx="2941718" cy="21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4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981</TotalTime>
  <Words>1870</Words>
  <Application>Microsoft Office PowerPoint</Application>
  <PresentationFormat>On-screen Show (4:3)</PresentationFormat>
  <Paragraphs>223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Elemental</vt:lpstr>
      <vt:lpstr>Formatting Dialogue</vt:lpstr>
      <vt:lpstr>What is Dialogue?</vt:lpstr>
      <vt:lpstr>Why Use Dialogue?</vt:lpstr>
      <vt:lpstr>Why Use Dialogue?</vt:lpstr>
      <vt:lpstr>Why Use Dialogue?</vt:lpstr>
      <vt:lpstr>Punctuation</vt:lpstr>
      <vt:lpstr>Punctuation</vt:lpstr>
      <vt:lpstr>Punctuation</vt:lpstr>
      <vt:lpstr>Punctuation</vt:lpstr>
      <vt:lpstr>Tag</vt:lpstr>
      <vt:lpstr>Tag</vt:lpstr>
      <vt:lpstr>Changing Speakers</vt:lpstr>
      <vt:lpstr>Dialogue Sample</vt:lpstr>
      <vt:lpstr>Add Description</vt:lpstr>
      <vt:lpstr>Removing Tags</vt:lpstr>
      <vt:lpstr>Writing Thoughts</vt:lpstr>
      <vt:lpstr>Review Time!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Dialogue Review</vt:lpstr>
      <vt:lpstr>Time to Write!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Formatting Dialogue</dc:title>
  <dc:creator>Alex Goodman</dc:creator>
  <cp:lastModifiedBy>Criner, Wendy</cp:lastModifiedBy>
  <cp:revision>21</cp:revision>
  <dcterms:created xsi:type="dcterms:W3CDTF">2013-09-21T16:08:08Z</dcterms:created>
  <dcterms:modified xsi:type="dcterms:W3CDTF">2013-09-24T15:55:30Z</dcterms:modified>
</cp:coreProperties>
</file>